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7" r:id="rId11"/>
    <p:sldId id="266" r:id="rId12"/>
  </p:sldIdLst>
  <p:sldSz cx="18288000" cy="10287000"/>
  <p:notesSz cx="6858000" cy="9144000"/>
  <p:embeddedFontLst>
    <p:embeddedFont>
      <p:font typeface="PMingLiU-ExtB" panose="02020500000000000000" pitchFamily="18" charset="-120"/>
      <p:regular r:id="rId13"/>
    </p:embeddedFont>
    <p:embeddedFont>
      <p:font typeface="Open Sans Bold" panose="020B0604020202020204" charset="0"/>
      <p:regular r:id="rId14"/>
    </p:embeddedFont>
    <p:embeddedFont>
      <p:font typeface="Poppins" panose="00000500000000000000" pitchFamily="2" charset="0"/>
      <p:regular r:id="rId15"/>
    </p:embeddedFont>
    <p:embeddedFont>
      <p:font typeface="Poppins Bold" panose="00000800000000000000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5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2200417" y="1526772"/>
            <a:ext cx="3765667" cy="8166502"/>
            <a:chOff x="0" y="0"/>
            <a:chExt cx="660400" cy="14321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432192"/>
            </a:xfrm>
            <a:custGeom>
              <a:avLst/>
              <a:gdLst/>
              <a:ahLst/>
              <a:cxnLst/>
              <a:rect l="l" t="t" r="r" b="b"/>
              <a:pathLst>
                <a:path w="660400" h="1432192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2260"/>
                  </a:cubicBezTo>
                  <a:lnTo>
                    <a:pt x="660400" y="1432192"/>
                  </a:lnTo>
                  <a:lnTo>
                    <a:pt x="0" y="1432192"/>
                  </a:lnTo>
                  <a:lnTo>
                    <a:pt x="0" y="34306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A68E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660400" cy="1343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445494" y="2691578"/>
            <a:ext cx="7203609" cy="7175470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38623" r="-38623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0" y="3727189"/>
            <a:ext cx="3765667" cy="3765667"/>
          </a:xfrm>
          <a:custGeom>
            <a:avLst/>
            <a:gdLst/>
            <a:ahLst/>
            <a:cxnLst/>
            <a:rect l="l" t="t" r="r" b="b"/>
            <a:pathLst>
              <a:path w="3765667" h="3765667">
                <a:moveTo>
                  <a:pt x="0" y="0"/>
                </a:moveTo>
                <a:lnTo>
                  <a:pt x="3765667" y="0"/>
                </a:lnTo>
                <a:lnTo>
                  <a:pt x="3765667" y="3765668"/>
                </a:lnTo>
                <a:lnTo>
                  <a:pt x="0" y="3765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55691" y="8218363"/>
            <a:ext cx="1320716" cy="1320716"/>
          </a:xfrm>
          <a:custGeom>
            <a:avLst/>
            <a:gdLst/>
            <a:ahLst/>
            <a:cxnLst/>
            <a:rect l="l" t="t" r="r" b="b"/>
            <a:pathLst>
              <a:path w="1320716" h="1320716">
                <a:moveTo>
                  <a:pt x="0" y="0"/>
                </a:moveTo>
                <a:lnTo>
                  <a:pt x="1320716" y="0"/>
                </a:lnTo>
                <a:lnTo>
                  <a:pt x="1320716" y="1320716"/>
                </a:lnTo>
                <a:lnTo>
                  <a:pt x="0" y="13207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29847" y="2691578"/>
            <a:ext cx="709927" cy="709927"/>
          </a:xfrm>
          <a:custGeom>
            <a:avLst/>
            <a:gdLst/>
            <a:ahLst/>
            <a:cxnLst/>
            <a:rect l="l" t="t" r="r" b="b"/>
            <a:pathLst>
              <a:path w="709927" h="709927">
                <a:moveTo>
                  <a:pt x="0" y="0"/>
                </a:moveTo>
                <a:lnTo>
                  <a:pt x="709927" y="0"/>
                </a:lnTo>
                <a:lnTo>
                  <a:pt x="709927" y="709927"/>
                </a:lnTo>
                <a:lnTo>
                  <a:pt x="0" y="7099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805717" y="141663"/>
            <a:ext cx="2453583" cy="2453583"/>
          </a:xfrm>
          <a:custGeom>
            <a:avLst/>
            <a:gdLst/>
            <a:ahLst/>
            <a:cxnLst/>
            <a:rect l="l" t="t" r="r" b="b"/>
            <a:pathLst>
              <a:path w="2453583" h="2453583">
                <a:moveTo>
                  <a:pt x="0" y="0"/>
                </a:moveTo>
                <a:lnTo>
                  <a:pt x="2453583" y="0"/>
                </a:lnTo>
                <a:lnTo>
                  <a:pt x="2453583" y="2453583"/>
                </a:lnTo>
                <a:lnTo>
                  <a:pt x="0" y="24535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65854" y="4683558"/>
            <a:ext cx="6234794" cy="159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87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UNOX</a:t>
            </a:r>
          </a:p>
        </p:txBody>
      </p:sp>
      <p:pic>
        <p:nvPicPr>
          <p:cNvPr id="1028" name="Picture 4" descr="Vidyavardhaka College Of Engineering – An Autonomous Institute, NBA and  NAAC with A Grade">
            <a:extLst>
              <a:ext uri="{FF2B5EF4-FFF2-40B4-BE49-F238E27FC236}">
                <a16:creationId xmlns:a16="http://schemas.microsoft.com/office/drawing/2014/main" id="{4DA0BE3B-11C0-D783-6038-C3C90BCA1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" y="45360"/>
            <a:ext cx="2046593" cy="204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C9E5FF-D934-E2E6-E101-C02DDFDAC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9E75DE-D231-44F8-FDA6-2DA4E4F8020D}"/>
              </a:ext>
            </a:extLst>
          </p:cNvPr>
          <p:cNvGrpSpPr/>
          <p:nvPr/>
        </p:nvGrpSpPr>
        <p:grpSpPr>
          <a:xfrm rot="-5400000">
            <a:off x="3389114" y="121026"/>
            <a:ext cx="868540" cy="3981409"/>
            <a:chOff x="0" y="0"/>
            <a:chExt cx="660400" cy="3027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64963DC-0AD2-9D33-4AB7-324A71799EFF}"/>
                </a:ext>
              </a:extLst>
            </p:cNvPr>
            <p:cNvSpPr/>
            <p:nvPr/>
          </p:nvSpPr>
          <p:spPr>
            <a:xfrm>
              <a:off x="0" y="0"/>
              <a:ext cx="660400" cy="3027292"/>
            </a:xfrm>
            <a:custGeom>
              <a:avLst/>
              <a:gdLst/>
              <a:ahLst/>
              <a:cxnLst/>
              <a:rect l="l" t="t" r="r" b="b"/>
              <a:pathLst>
                <a:path w="660400" h="3027292">
                  <a:moveTo>
                    <a:pt x="220252" y="3008223"/>
                  </a:moveTo>
                  <a:cubicBezTo>
                    <a:pt x="254109" y="3019736"/>
                    <a:pt x="292600" y="3027292"/>
                    <a:pt x="330378" y="3027292"/>
                  </a:cubicBezTo>
                  <a:cubicBezTo>
                    <a:pt x="368157" y="3027292"/>
                    <a:pt x="404509" y="3020815"/>
                    <a:pt x="438009" y="3009301"/>
                  </a:cubicBezTo>
                  <a:cubicBezTo>
                    <a:pt x="438723" y="3008941"/>
                    <a:pt x="439435" y="3008941"/>
                    <a:pt x="440148" y="3008582"/>
                  </a:cubicBezTo>
                  <a:cubicBezTo>
                    <a:pt x="565955" y="2962527"/>
                    <a:pt x="658618" y="2840913"/>
                    <a:pt x="660400" y="264960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647633"/>
                  </a:lnTo>
                  <a:cubicBezTo>
                    <a:pt x="1782" y="2841632"/>
                    <a:pt x="93019" y="2963247"/>
                    <a:pt x="220252" y="3008223"/>
                  </a:cubicBezTo>
                  <a:close/>
                </a:path>
              </a:pathLst>
            </a:custGeom>
            <a:solidFill>
              <a:srgbClr val="DEE0E4">
                <a:alpha val="26667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D40427E-86B6-ED79-DEF2-1673348B9579}"/>
                </a:ext>
              </a:extLst>
            </p:cNvPr>
            <p:cNvSpPr txBox="1"/>
            <p:nvPr/>
          </p:nvSpPr>
          <p:spPr>
            <a:xfrm>
              <a:off x="0" y="-38100"/>
              <a:ext cx="660400" cy="2938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6C6651E-A85E-F73A-A55F-B1E576B7E787}"/>
              </a:ext>
            </a:extLst>
          </p:cNvPr>
          <p:cNvSpPr txBox="1"/>
          <p:nvPr/>
        </p:nvSpPr>
        <p:spPr>
          <a:xfrm>
            <a:off x="5561411" y="1243034"/>
            <a:ext cx="8738295" cy="197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6"/>
              </a:lnSpc>
            </a:pPr>
            <a:r>
              <a:rPr lang="en-US" sz="5504" b="1" dirty="0">
                <a:solidFill>
                  <a:srgbClr val="0077CD"/>
                </a:solidFill>
                <a:latin typeface="Poppins Bold"/>
                <a:ea typeface="Poppins Bold"/>
                <a:cs typeface="Poppins Bold"/>
                <a:sym typeface="Poppins Bold"/>
              </a:rPr>
              <a:t>DATA ANALYTICS</a:t>
            </a:r>
          </a:p>
          <a:p>
            <a:pPr algn="l">
              <a:lnSpc>
                <a:spcPts val="7706"/>
              </a:lnSpc>
            </a:pPr>
            <a:endParaRPr lang="en-US" sz="5504" b="1" dirty="0">
              <a:solidFill>
                <a:srgbClr val="0077CD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9218" name="Picture 2" descr="Vidyavardhaka College Of Engineering – An Autonomous Institute, NBA and  NAAC with A Grade">
            <a:extLst>
              <a:ext uri="{FF2B5EF4-FFF2-40B4-BE49-F238E27FC236}">
                <a16:creationId xmlns:a16="http://schemas.microsoft.com/office/drawing/2014/main" id="{BBA68129-71B1-502F-D3C6-330774D3F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94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4E6425-B592-860F-3681-A930D6783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800" y="618393"/>
            <a:ext cx="2546201" cy="546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FAB70-3469-BD67-985F-18CB8FB48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10" y="2963108"/>
            <a:ext cx="8407645" cy="4833938"/>
          </a:xfrm>
          <a:prstGeom prst="rect">
            <a:avLst/>
          </a:prstGeom>
        </p:spPr>
      </p:pic>
      <p:pic>
        <p:nvPicPr>
          <p:cNvPr id="9220" name="Picture 4" descr="137,100+ Database Stock Photos ...">
            <a:extLst>
              <a:ext uri="{FF2B5EF4-FFF2-40B4-BE49-F238E27FC236}">
                <a16:creationId xmlns:a16="http://schemas.microsoft.com/office/drawing/2014/main" id="{C687E03C-AB30-B0C0-D338-4A354327F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290" y="2231694"/>
            <a:ext cx="6937036" cy="693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899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11" r="-16835" b="-1668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819197" y="4878134"/>
            <a:ext cx="3444955" cy="1036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9"/>
              </a:lnSpc>
            </a:pPr>
            <a:endParaRPr lang="en-US" sz="608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47800" y="4880332"/>
            <a:ext cx="15773400" cy="1427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19"/>
              </a:lnSpc>
            </a:pPr>
            <a:r>
              <a:rPr lang="en-US" sz="19900" b="1" dirty="0">
                <a:solidFill>
                  <a:srgbClr val="FFFFFF"/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Poppins Bold"/>
                <a:sym typeface="Poppins Bold"/>
              </a:rPr>
              <a:t>THANK YOU </a:t>
            </a:r>
          </a:p>
        </p:txBody>
      </p:sp>
      <p:pic>
        <p:nvPicPr>
          <p:cNvPr id="10242" name="Picture 2" descr="Vidyavardhaka College Of Engineering – An Autonomous Institute, NBA and  NAAC with A Grade">
            <a:extLst>
              <a:ext uri="{FF2B5EF4-FFF2-40B4-BE49-F238E27FC236}">
                <a16:creationId xmlns:a16="http://schemas.microsoft.com/office/drawing/2014/main" id="{0252474A-0496-2E4C-9DC3-A82DE1EBE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0329"/>
            <a:ext cx="2262371" cy="226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4FA8A2-8117-3CDB-D321-93E85E6B7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0" y="723900"/>
            <a:ext cx="2546201" cy="5465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 rot="-5400000">
            <a:off x="3389114" y="121026"/>
            <a:ext cx="868540" cy="3981409"/>
            <a:chOff x="0" y="0"/>
            <a:chExt cx="660400" cy="30272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3027292"/>
            </a:xfrm>
            <a:custGeom>
              <a:avLst/>
              <a:gdLst/>
              <a:ahLst/>
              <a:cxnLst/>
              <a:rect l="l" t="t" r="r" b="b"/>
              <a:pathLst>
                <a:path w="660400" h="3027292">
                  <a:moveTo>
                    <a:pt x="220252" y="3008223"/>
                  </a:moveTo>
                  <a:cubicBezTo>
                    <a:pt x="254109" y="3019736"/>
                    <a:pt x="292600" y="3027292"/>
                    <a:pt x="330378" y="3027292"/>
                  </a:cubicBezTo>
                  <a:cubicBezTo>
                    <a:pt x="368157" y="3027292"/>
                    <a:pt x="404509" y="3020815"/>
                    <a:pt x="438009" y="3009301"/>
                  </a:cubicBezTo>
                  <a:cubicBezTo>
                    <a:pt x="438723" y="3008941"/>
                    <a:pt x="439435" y="3008941"/>
                    <a:pt x="440148" y="3008582"/>
                  </a:cubicBezTo>
                  <a:cubicBezTo>
                    <a:pt x="565955" y="2962527"/>
                    <a:pt x="658618" y="2840913"/>
                    <a:pt x="660400" y="264960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647633"/>
                  </a:lnTo>
                  <a:cubicBezTo>
                    <a:pt x="1782" y="2841632"/>
                    <a:pt x="93019" y="2963247"/>
                    <a:pt x="220252" y="3008223"/>
                  </a:cubicBezTo>
                  <a:close/>
                </a:path>
              </a:pathLst>
            </a:custGeom>
            <a:solidFill>
              <a:srgbClr val="DEE0E4">
                <a:alpha val="26667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60400" cy="2938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2111730"/>
            <a:ext cx="1047409" cy="1019596"/>
          </a:xfrm>
          <a:custGeom>
            <a:avLst/>
            <a:gdLst/>
            <a:ahLst/>
            <a:cxnLst/>
            <a:rect l="l" t="t" r="r" b="b"/>
            <a:pathLst>
              <a:path w="1202178" h="1202178">
                <a:moveTo>
                  <a:pt x="0" y="0"/>
                </a:moveTo>
                <a:lnTo>
                  <a:pt x="1202178" y="0"/>
                </a:lnTo>
                <a:lnTo>
                  <a:pt x="1202178" y="1202178"/>
                </a:lnTo>
                <a:lnTo>
                  <a:pt x="0" y="1202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880088" y="2046157"/>
            <a:ext cx="3737980" cy="1085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4"/>
              </a:lnSpc>
            </a:pPr>
            <a:r>
              <a:rPr lang="en-US" sz="6381" b="1" dirty="0">
                <a:solidFill>
                  <a:srgbClr val="0077CD"/>
                </a:solidFill>
                <a:latin typeface="Poppins Bold"/>
                <a:ea typeface="Poppins Bold"/>
                <a:cs typeface="Poppins Bold"/>
                <a:sym typeface="Poppins Bold"/>
              </a:rPr>
              <a:t>AGENDA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99615" y="3545662"/>
            <a:ext cx="9111385" cy="4820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 b="1" dirty="0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GOALS</a:t>
            </a:r>
          </a:p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 b="1" dirty="0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PROJECT INTRODUCTION</a:t>
            </a:r>
          </a:p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 b="1" dirty="0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DELIVERY LANDSCAPE</a:t>
            </a:r>
          </a:p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 b="1" dirty="0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ER DIAGRAM</a:t>
            </a:r>
          </a:p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 b="1" dirty="0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DATA DICTIONARY</a:t>
            </a:r>
          </a:p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 b="1" dirty="0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DATA GENERATION</a:t>
            </a:r>
          </a:p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 b="1" dirty="0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PRODUCT BACKLOG</a:t>
            </a:r>
          </a:p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 b="1" dirty="0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DATA ANALYTICS</a:t>
            </a:r>
          </a:p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endParaRPr lang="en-US" sz="2999" dirty="0">
              <a:solidFill>
                <a:srgbClr val="2727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50" name="Picture 2" descr="Vidyavardhaka College Of Engineering – An Autonomous Institute, NBA and  NAAC with A Grade">
            <a:extLst>
              <a:ext uri="{FF2B5EF4-FFF2-40B4-BE49-F238E27FC236}">
                <a16:creationId xmlns:a16="http://schemas.microsoft.com/office/drawing/2014/main" id="{0CEBCE87-D77E-A020-C9F5-6ABFEC38B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962" y="61827"/>
            <a:ext cx="2024110" cy="202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5F0064-87E3-8FE1-97AA-E2ADF1048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0" y="723900"/>
            <a:ext cx="2546201" cy="5465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 rot="-5400000">
            <a:off x="3389114" y="121026"/>
            <a:ext cx="868540" cy="3981409"/>
            <a:chOff x="0" y="0"/>
            <a:chExt cx="660400" cy="30272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3027292"/>
            </a:xfrm>
            <a:custGeom>
              <a:avLst/>
              <a:gdLst/>
              <a:ahLst/>
              <a:cxnLst/>
              <a:rect l="l" t="t" r="r" b="b"/>
              <a:pathLst>
                <a:path w="660400" h="3027292">
                  <a:moveTo>
                    <a:pt x="220252" y="3008223"/>
                  </a:moveTo>
                  <a:cubicBezTo>
                    <a:pt x="254109" y="3019736"/>
                    <a:pt x="292600" y="3027292"/>
                    <a:pt x="330378" y="3027292"/>
                  </a:cubicBezTo>
                  <a:cubicBezTo>
                    <a:pt x="368157" y="3027292"/>
                    <a:pt x="404509" y="3020815"/>
                    <a:pt x="438009" y="3009301"/>
                  </a:cubicBezTo>
                  <a:cubicBezTo>
                    <a:pt x="438723" y="3008941"/>
                    <a:pt x="439435" y="3008941"/>
                    <a:pt x="440148" y="3008582"/>
                  </a:cubicBezTo>
                  <a:cubicBezTo>
                    <a:pt x="565955" y="2962527"/>
                    <a:pt x="658618" y="2840913"/>
                    <a:pt x="660400" y="264960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647633"/>
                  </a:lnTo>
                  <a:cubicBezTo>
                    <a:pt x="1782" y="2841632"/>
                    <a:pt x="93019" y="2963247"/>
                    <a:pt x="220252" y="3008223"/>
                  </a:cubicBezTo>
                  <a:close/>
                </a:path>
              </a:pathLst>
            </a:custGeom>
            <a:solidFill>
              <a:srgbClr val="DEE0E4">
                <a:alpha val="26667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60400" cy="2938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2111730"/>
            <a:ext cx="1202178" cy="1202178"/>
          </a:xfrm>
          <a:custGeom>
            <a:avLst/>
            <a:gdLst/>
            <a:ahLst/>
            <a:cxnLst/>
            <a:rect l="l" t="t" r="r" b="b"/>
            <a:pathLst>
              <a:path w="1202178" h="1202178">
                <a:moveTo>
                  <a:pt x="0" y="0"/>
                </a:moveTo>
                <a:lnTo>
                  <a:pt x="1202178" y="0"/>
                </a:lnTo>
                <a:lnTo>
                  <a:pt x="1202178" y="1202178"/>
                </a:lnTo>
                <a:lnTo>
                  <a:pt x="0" y="1202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880088" y="2046157"/>
            <a:ext cx="2747840" cy="115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4"/>
              </a:lnSpc>
            </a:pPr>
            <a:r>
              <a:rPr lang="en-US" sz="6381" b="1">
                <a:solidFill>
                  <a:srgbClr val="0077CD"/>
                </a:solidFill>
                <a:latin typeface="Poppins Bold"/>
                <a:ea typeface="Poppins Bold"/>
                <a:cs typeface="Poppins Bold"/>
                <a:sym typeface="Poppins Bold"/>
              </a:rPr>
              <a:t>GOALS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99615" y="4161633"/>
            <a:ext cx="11187581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Designing Efficient Database and Structure for UNOX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99615" y="5361784"/>
            <a:ext cx="11187581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Analytics and Reporting for Business Insights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99615" y="6561934"/>
            <a:ext cx="11187581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Data Integrity.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99615" y="7762085"/>
            <a:ext cx="11187581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Optimized Query Performance and Scalability</a:t>
            </a:r>
          </a:p>
        </p:txBody>
      </p:sp>
      <p:pic>
        <p:nvPicPr>
          <p:cNvPr id="3074" name="Picture 2" descr="Vidyavardhaka College Of Engineering – An Autonomous Institute, NBA and  NAAC with A Grade">
            <a:extLst>
              <a:ext uri="{FF2B5EF4-FFF2-40B4-BE49-F238E27FC236}">
                <a16:creationId xmlns:a16="http://schemas.microsoft.com/office/drawing/2014/main" id="{6F870618-967F-7A1B-C35E-C112F3AA3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9" y="0"/>
            <a:ext cx="2065911" cy="206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D81223-AF7F-E97E-94E8-41D234784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0" y="723900"/>
            <a:ext cx="2546201" cy="5465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 rot="-5400000">
            <a:off x="3389114" y="121026"/>
            <a:ext cx="868540" cy="3981409"/>
            <a:chOff x="0" y="0"/>
            <a:chExt cx="660400" cy="30272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3027292"/>
            </a:xfrm>
            <a:custGeom>
              <a:avLst/>
              <a:gdLst/>
              <a:ahLst/>
              <a:cxnLst/>
              <a:rect l="l" t="t" r="r" b="b"/>
              <a:pathLst>
                <a:path w="660400" h="3027292">
                  <a:moveTo>
                    <a:pt x="220252" y="3008223"/>
                  </a:moveTo>
                  <a:cubicBezTo>
                    <a:pt x="254109" y="3019736"/>
                    <a:pt x="292600" y="3027292"/>
                    <a:pt x="330378" y="3027292"/>
                  </a:cubicBezTo>
                  <a:cubicBezTo>
                    <a:pt x="368157" y="3027292"/>
                    <a:pt x="404509" y="3020815"/>
                    <a:pt x="438009" y="3009301"/>
                  </a:cubicBezTo>
                  <a:cubicBezTo>
                    <a:pt x="438723" y="3008941"/>
                    <a:pt x="439435" y="3008941"/>
                    <a:pt x="440148" y="3008582"/>
                  </a:cubicBezTo>
                  <a:cubicBezTo>
                    <a:pt x="565955" y="2962527"/>
                    <a:pt x="658618" y="2840913"/>
                    <a:pt x="660400" y="264960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647633"/>
                  </a:lnTo>
                  <a:cubicBezTo>
                    <a:pt x="1782" y="2841632"/>
                    <a:pt x="93019" y="2963247"/>
                    <a:pt x="220252" y="3008223"/>
                  </a:cubicBezTo>
                  <a:close/>
                </a:path>
              </a:pathLst>
            </a:custGeom>
            <a:solidFill>
              <a:srgbClr val="DEE0E4">
                <a:alpha val="26667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60400" cy="2938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2111730"/>
            <a:ext cx="1202178" cy="1202178"/>
          </a:xfrm>
          <a:custGeom>
            <a:avLst/>
            <a:gdLst/>
            <a:ahLst/>
            <a:cxnLst/>
            <a:rect l="l" t="t" r="r" b="b"/>
            <a:pathLst>
              <a:path w="1202178" h="1202178">
                <a:moveTo>
                  <a:pt x="0" y="0"/>
                </a:moveTo>
                <a:lnTo>
                  <a:pt x="1202178" y="0"/>
                </a:lnTo>
                <a:lnTo>
                  <a:pt x="1202178" y="1202178"/>
                </a:lnTo>
                <a:lnTo>
                  <a:pt x="0" y="1202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880088" y="2103307"/>
            <a:ext cx="10224607" cy="784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34"/>
              </a:lnSpc>
            </a:pPr>
            <a:r>
              <a:rPr lang="en-US" sz="4381" b="1">
                <a:solidFill>
                  <a:srgbClr val="0077CD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99615" y="4161633"/>
            <a:ext cx="12244641" cy="523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UNOX</a:t>
            </a:r>
            <a:r>
              <a:rPr lang="en-US" sz="2999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 is a comprehensive online ticket booking solution designed to enhance the customer experience for multiplex cinemas.</a:t>
            </a:r>
          </a:p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It seamlessly integrates movie bookings, secure payment processing, food orders, and loyalty programs, while also providing features like QR code-based entry and real-time transaction tracking.</a:t>
            </a:r>
          </a:p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Its scalable and secure architecture, </a:t>
            </a:r>
            <a:r>
              <a:rPr lang="en-US" sz="2999" b="1">
                <a:solidFill>
                  <a:srgbClr val="272727"/>
                </a:solidFill>
                <a:latin typeface="Poppins Bold"/>
                <a:ea typeface="Poppins Bold"/>
                <a:cs typeface="Poppins Bold"/>
                <a:sym typeface="Poppins Bold"/>
              </a:rPr>
              <a:t>UNOX</a:t>
            </a:r>
            <a:r>
              <a:rPr lang="en-US" sz="2999">
                <a:solidFill>
                  <a:srgbClr val="272727"/>
                </a:solidFill>
                <a:latin typeface="Poppins"/>
                <a:ea typeface="Poppins"/>
                <a:cs typeface="Poppins"/>
                <a:sym typeface="Poppins"/>
              </a:rPr>
              <a:t> ensures a smooth and efficient booking process, both online and at the cinema.</a:t>
            </a:r>
          </a:p>
        </p:txBody>
      </p:sp>
      <p:pic>
        <p:nvPicPr>
          <p:cNvPr id="4098" name="Picture 2" descr="Vidyavardhaka College Of Engineering – An Autonomous Institute, NBA and  NAAC with A Grade">
            <a:extLst>
              <a:ext uri="{FF2B5EF4-FFF2-40B4-BE49-F238E27FC236}">
                <a16:creationId xmlns:a16="http://schemas.microsoft.com/office/drawing/2014/main" id="{91CD7E56-5CAD-7415-DD77-B9BBE16D6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82" y="-3464"/>
            <a:ext cx="2105779" cy="210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C0BBAB-EEE9-4B12-BB84-B9BF204815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0" y="502924"/>
            <a:ext cx="2546201" cy="5465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3389114" y="121026"/>
            <a:ext cx="868540" cy="3981409"/>
            <a:chOff x="0" y="0"/>
            <a:chExt cx="660400" cy="3027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027292"/>
            </a:xfrm>
            <a:custGeom>
              <a:avLst/>
              <a:gdLst/>
              <a:ahLst/>
              <a:cxnLst/>
              <a:rect l="l" t="t" r="r" b="b"/>
              <a:pathLst>
                <a:path w="660400" h="3027292">
                  <a:moveTo>
                    <a:pt x="220252" y="3008223"/>
                  </a:moveTo>
                  <a:cubicBezTo>
                    <a:pt x="254109" y="3019736"/>
                    <a:pt x="292600" y="3027292"/>
                    <a:pt x="330378" y="3027292"/>
                  </a:cubicBezTo>
                  <a:cubicBezTo>
                    <a:pt x="368157" y="3027292"/>
                    <a:pt x="404509" y="3020815"/>
                    <a:pt x="438009" y="3009301"/>
                  </a:cubicBezTo>
                  <a:cubicBezTo>
                    <a:pt x="438723" y="3008941"/>
                    <a:pt x="439435" y="3008941"/>
                    <a:pt x="440148" y="3008582"/>
                  </a:cubicBezTo>
                  <a:cubicBezTo>
                    <a:pt x="565955" y="2962527"/>
                    <a:pt x="658618" y="2840913"/>
                    <a:pt x="660400" y="264960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647633"/>
                  </a:lnTo>
                  <a:cubicBezTo>
                    <a:pt x="1782" y="2841632"/>
                    <a:pt x="93019" y="2963247"/>
                    <a:pt x="220252" y="3008223"/>
                  </a:cubicBezTo>
                  <a:close/>
                </a:path>
              </a:pathLst>
            </a:custGeom>
            <a:solidFill>
              <a:srgbClr val="DEE0E4">
                <a:alpha val="2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2938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97279" y="3093834"/>
            <a:ext cx="3086100" cy="1487619"/>
            <a:chOff x="0" y="0"/>
            <a:chExt cx="812800" cy="391801"/>
          </a:xfrm>
          <a:solidFill>
            <a:schemeClr val="accent1">
              <a:lumMod val="75000"/>
            </a:schemeClr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391801"/>
            </a:xfrm>
            <a:custGeom>
              <a:avLst/>
              <a:gdLst/>
              <a:ahLst/>
              <a:cxnLst/>
              <a:rect l="l" t="t" r="r" b="b"/>
              <a:pathLst>
                <a:path w="812800" h="391801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63860"/>
                  </a:lnTo>
                  <a:cubicBezTo>
                    <a:pt x="812800" y="297792"/>
                    <a:pt x="799321" y="330334"/>
                    <a:pt x="775327" y="354328"/>
                  </a:cubicBezTo>
                  <a:cubicBezTo>
                    <a:pt x="751333" y="378321"/>
                    <a:pt x="718791" y="391801"/>
                    <a:pt x="684859" y="391801"/>
                  </a:cubicBezTo>
                  <a:lnTo>
                    <a:pt x="127941" y="391801"/>
                  </a:lnTo>
                  <a:cubicBezTo>
                    <a:pt x="94009" y="391801"/>
                    <a:pt x="61467" y="378321"/>
                    <a:pt x="37473" y="354328"/>
                  </a:cubicBezTo>
                  <a:cubicBezTo>
                    <a:pt x="13479" y="330334"/>
                    <a:pt x="0" y="297792"/>
                    <a:pt x="0" y="26386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pFill/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42990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043431" y="487213"/>
            <a:ext cx="8738295" cy="197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6"/>
              </a:lnSpc>
            </a:pPr>
            <a:r>
              <a:rPr lang="en-US" sz="5504" b="1" dirty="0">
                <a:solidFill>
                  <a:srgbClr val="0077CD"/>
                </a:solidFill>
                <a:latin typeface="Poppins Bold"/>
                <a:ea typeface="Poppins Bold"/>
                <a:cs typeface="Poppins Bold"/>
                <a:sym typeface="Poppins Bold"/>
              </a:rPr>
              <a:t>DELIVERY LANDSCAPE</a:t>
            </a:r>
          </a:p>
          <a:p>
            <a:pPr algn="l">
              <a:lnSpc>
                <a:spcPts val="7706"/>
              </a:lnSpc>
            </a:pPr>
            <a:endParaRPr lang="en-US" sz="5504" b="1" dirty="0">
              <a:solidFill>
                <a:srgbClr val="0077CD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5354929" y="3093834"/>
            <a:ext cx="3086100" cy="1487619"/>
            <a:chOff x="0" y="0"/>
            <a:chExt cx="812800" cy="391801"/>
          </a:xfrm>
          <a:solidFill>
            <a:schemeClr val="accent1">
              <a:lumMod val="75000"/>
            </a:schemeClr>
          </a:solid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391801"/>
            </a:xfrm>
            <a:custGeom>
              <a:avLst/>
              <a:gdLst/>
              <a:ahLst/>
              <a:cxnLst/>
              <a:rect l="l" t="t" r="r" b="b"/>
              <a:pathLst>
                <a:path w="812800" h="391801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63860"/>
                  </a:lnTo>
                  <a:cubicBezTo>
                    <a:pt x="812800" y="297792"/>
                    <a:pt x="799321" y="330334"/>
                    <a:pt x="775327" y="354328"/>
                  </a:cubicBezTo>
                  <a:cubicBezTo>
                    <a:pt x="751333" y="378321"/>
                    <a:pt x="718791" y="391801"/>
                    <a:pt x="684859" y="391801"/>
                  </a:cubicBezTo>
                  <a:lnTo>
                    <a:pt x="127941" y="391801"/>
                  </a:lnTo>
                  <a:cubicBezTo>
                    <a:pt x="94009" y="391801"/>
                    <a:pt x="61467" y="378321"/>
                    <a:pt x="37473" y="354328"/>
                  </a:cubicBezTo>
                  <a:cubicBezTo>
                    <a:pt x="13479" y="330334"/>
                    <a:pt x="0" y="297792"/>
                    <a:pt x="0" y="26386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pFill/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2990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12579" y="3093834"/>
            <a:ext cx="3086100" cy="1487619"/>
            <a:chOff x="0" y="0"/>
            <a:chExt cx="812800" cy="391801"/>
          </a:xfrm>
          <a:solidFill>
            <a:schemeClr val="accent1">
              <a:lumMod val="75000"/>
            </a:schemeClr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391801"/>
            </a:xfrm>
            <a:custGeom>
              <a:avLst/>
              <a:gdLst/>
              <a:ahLst/>
              <a:cxnLst/>
              <a:rect l="l" t="t" r="r" b="b"/>
              <a:pathLst>
                <a:path w="812800" h="391801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63860"/>
                  </a:lnTo>
                  <a:cubicBezTo>
                    <a:pt x="812800" y="297792"/>
                    <a:pt x="799321" y="330334"/>
                    <a:pt x="775327" y="354328"/>
                  </a:cubicBezTo>
                  <a:cubicBezTo>
                    <a:pt x="751333" y="378321"/>
                    <a:pt x="718791" y="391801"/>
                    <a:pt x="684859" y="391801"/>
                  </a:cubicBezTo>
                  <a:lnTo>
                    <a:pt x="127941" y="391801"/>
                  </a:lnTo>
                  <a:cubicBezTo>
                    <a:pt x="94009" y="391801"/>
                    <a:pt x="61467" y="378321"/>
                    <a:pt x="37473" y="354328"/>
                  </a:cubicBezTo>
                  <a:cubicBezTo>
                    <a:pt x="13479" y="330334"/>
                    <a:pt x="0" y="297792"/>
                    <a:pt x="0" y="26386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pFill/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2990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471277" y="3093834"/>
            <a:ext cx="3086100" cy="1487619"/>
            <a:chOff x="0" y="0"/>
            <a:chExt cx="812800" cy="391801"/>
          </a:xfrm>
          <a:solidFill>
            <a:schemeClr val="accent1">
              <a:lumMod val="75000"/>
            </a:schemeClr>
          </a:solidFill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391801"/>
            </a:xfrm>
            <a:custGeom>
              <a:avLst/>
              <a:gdLst/>
              <a:ahLst/>
              <a:cxnLst/>
              <a:rect l="l" t="t" r="r" b="b"/>
              <a:pathLst>
                <a:path w="812800" h="391801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63860"/>
                  </a:lnTo>
                  <a:cubicBezTo>
                    <a:pt x="812800" y="297792"/>
                    <a:pt x="799321" y="330334"/>
                    <a:pt x="775327" y="354328"/>
                  </a:cubicBezTo>
                  <a:cubicBezTo>
                    <a:pt x="751333" y="378321"/>
                    <a:pt x="718791" y="391801"/>
                    <a:pt x="684859" y="391801"/>
                  </a:cubicBezTo>
                  <a:lnTo>
                    <a:pt x="127941" y="391801"/>
                  </a:lnTo>
                  <a:cubicBezTo>
                    <a:pt x="94009" y="391801"/>
                    <a:pt x="61467" y="378321"/>
                    <a:pt x="37473" y="354328"/>
                  </a:cubicBezTo>
                  <a:cubicBezTo>
                    <a:pt x="13479" y="330334"/>
                    <a:pt x="0" y="297792"/>
                    <a:pt x="0" y="26386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pFill/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2990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165390" y="3630355"/>
            <a:ext cx="1349877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Entities</a:t>
            </a:r>
            <a:endParaRPr lang="en-US" sz="18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812377" y="3656986"/>
            <a:ext cx="2171204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Attributes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70551" y="3656986"/>
            <a:ext cx="2171204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Relationships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27429" y="3656986"/>
            <a:ext cx="2171204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ER Diagram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840329" y="6162603"/>
            <a:ext cx="3086100" cy="1487619"/>
            <a:chOff x="0" y="0"/>
            <a:chExt cx="812800" cy="391801"/>
          </a:xfrm>
          <a:solidFill>
            <a:schemeClr val="accent1">
              <a:lumMod val="75000"/>
            </a:schemeClr>
          </a:solidFill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391801"/>
            </a:xfrm>
            <a:custGeom>
              <a:avLst/>
              <a:gdLst/>
              <a:ahLst/>
              <a:cxnLst/>
              <a:rect l="l" t="t" r="r" b="b"/>
              <a:pathLst>
                <a:path w="812800" h="391801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63860"/>
                  </a:lnTo>
                  <a:cubicBezTo>
                    <a:pt x="812800" y="297792"/>
                    <a:pt x="799321" y="330334"/>
                    <a:pt x="775327" y="354328"/>
                  </a:cubicBezTo>
                  <a:cubicBezTo>
                    <a:pt x="751333" y="378321"/>
                    <a:pt x="718791" y="391801"/>
                    <a:pt x="684859" y="391801"/>
                  </a:cubicBezTo>
                  <a:lnTo>
                    <a:pt x="127941" y="391801"/>
                  </a:lnTo>
                  <a:cubicBezTo>
                    <a:pt x="94009" y="391801"/>
                    <a:pt x="61467" y="378321"/>
                    <a:pt x="37473" y="354328"/>
                  </a:cubicBezTo>
                  <a:cubicBezTo>
                    <a:pt x="13479" y="330334"/>
                    <a:pt x="0" y="297792"/>
                    <a:pt x="0" y="26386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pFill/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42990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990149" y="6162603"/>
            <a:ext cx="3086100" cy="1487619"/>
            <a:chOff x="0" y="0"/>
            <a:chExt cx="812800" cy="391801"/>
          </a:xfrm>
          <a:solidFill>
            <a:schemeClr val="accent1">
              <a:lumMod val="75000"/>
            </a:schemeClr>
          </a:solidFill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391801"/>
            </a:xfrm>
            <a:custGeom>
              <a:avLst/>
              <a:gdLst/>
              <a:ahLst/>
              <a:cxnLst/>
              <a:rect l="l" t="t" r="r" b="b"/>
              <a:pathLst>
                <a:path w="812800" h="391801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63860"/>
                  </a:lnTo>
                  <a:cubicBezTo>
                    <a:pt x="812800" y="297792"/>
                    <a:pt x="799321" y="330334"/>
                    <a:pt x="775327" y="354328"/>
                  </a:cubicBezTo>
                  <a:cubicBezTo>
                    <a:pt x="751333" y="378321"/>
                    <a:pt x="718791" y="391801"/>
                    <a:pt x="684859" y="391801"/>
                  </a:cubicBezTo>
                  <a:lnTo>
                    <a:pt x="127941" y="391801"/>
                  </a:lnTo>
                  <a:cubicBezTo>
                    <a:pt x="94009" y="391801"/>
                    <a:pt x="61467" y="378321"/>
                    <a:pt x="37473" y="354328"/>
                  </a:cubicBezTo>
                  <a:cubicBezTo>
                    <a:pt x="13479" y="330334"/>
                    <a:pt x="0" y="297792"/>
                    <a:pt x="0" y="26386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pFill/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42990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139970" y="6162603"/>
            <a:ext cx="3086100" cy="1487619"/>
            <a:chOff x="0" y="0"/>
            <a:chExt cx="812800" cy="391801"/>
          </a:xfrm>
          <a:solidFill>
            <a:schemeClr val="accent1">
              <a:lumMod val="75000"/>
            </a:schemeClr>
          </a:solidFill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391801"/>
            </a:xfrm>
            <a:custGeom>
              <a:avLst/>
              <a:gdLst/>
              <a:ahLst/>
              <a:cxnLst/>
              <a:rect l="l" t="t" r="r" b="b"/>
              <a:pathLst>
                <a:path w="812800" h="391801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63860"/>
                  </a:lnTo>
                  <a:cubicBezTo>
                    <a:pt x="812800" y="297792"/>
                    <a:pt x="799321" y="330334"/>
                    <a:pt x="775327" y="354328"/>
                  </a:cubicBezTo>
                  <a:cubicBezTo>
                    <a:pt x="751333" y="378321"/>
                    <a:pt x="718791" y="391801"/>
                    <a:pt x="684859" y="391801"/>
                  </a:cubicBezTo>
                  <a:lnTo>
                    <a:pt x="127941" y="391801"/>
                  </a:lnTo>
                  <a:cubicBezTo>
                    <a:pt x="94009" y="391801"/>
                    <a:pt x="61467" y="378321"/>
                    <a:pt x="37473" y="354328"/>
                  </a:cubicBezTo>
                  <a:cubicBezTo>
                    <a:pt x="13479" y="330334"/>
                    <a:pt x="0" y="297792"/>
                    <a:pt x="0" y="26386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pFill/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42990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3476385" y="6584756"/>
            <a:ext cx="1892399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</a:t>
            </a: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Dictionary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447597" y="6584756"/>
            <a:ext cx="217120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Generation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98405" y="6487948"/>
            <a:ext cx="2429023" cy="794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Visualization</a:t>
            </a:r>
          </a:p>
        </p:txBody>
      </p:sp>
      <p:pic>
        <p:nvPicPr>
          <p:cNvPr id="5122" name="Picture 2" descr="Vidyavardhaka College Of Engineering – An Autonomous Institute, NBA and  NAAC with A Grade">
            <a:extLst>
              <a:ext uri="{FF2B5EF4-FFF2-40B4-BE49-F238E27FC236}">
                <a16:creationId xmlns:a16="http://schemas.microsoft.com/office/drawing/2014/main" id="{24AC0D62-52D7-FCBB-3AD7-08CF712EF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" y="103124"/>
            <a:ext cx="1846534" cy="184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E30B083-1035-0718-1B7F-826CB3D85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0" y="723900"/>
            <a:ext cx="2546201" cy="5465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3389114" y="121026"/>
            <a:ext cx="868540" cy="3981409"/>
            <a:chOff x="0" y="0"/>
            <a:chExt cx="660400" cy="3027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027292"/>
            </a:xfrm>
            <a:custGeom>
              <a:avLst/>
              <a:gdLst/>
              <a:ahLst/>
              <a:cxnLst/>
              <a:rect l="l" t="t" r="r" b="b"/>
              <a:pathLst>
                <a:path w="660400" h="3027292">
                  <a:moveTo>
                    <a:pt x="220252" y="3008223"/>
                  </a:moveTo>
                  <a:cubicBezTo>
                    <a:pt x="254109" y="3019736"/>
                    <a:pt x="292600" y="3027292"/>
                    <a:pt x="330378" y="3027292"/>
                  </a:cubicBezTo>
                  <a:cubicBezTo>
                    <a:pt x="368157" y="3027292"/>
                    <a:pt x="404509" y="3020815"/>
                    <a:pt x="438009" y="3009301"/>
                  </a:cubicBezTo>
                  <a:cubicBezTo>
                    <a:pt x="438723" y="3008941"/>
                    <a:pt x="439435" y="3008941"/>
                    <a:pt x="440148" y="3008582"/>
                  </a:cubicBezTo>
                  <a:cubicBezTo>
                    <a:pt x="565955" y="2962527"/>
                    <a:pt x="658618" y="2840913"/>
                    <a:pt x="660400" y="264960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647633"/>
                  </a:lnTo>
                  <a:cubicBezTo>
                    <a:pt x="1782" y="2841632"/>
                    <a:pt x="93019" y="2963247"/>
                    <a:pt x="220252" y="3008223"/>
                  </a:cubicBezTo>
                  <a:close/>
                </a:path>
              </a:pathLst>
            </a:custGeom>
            <a:solidFill>
              <a:srgbClr val="DEE0E4">
                <a:alpha val="2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2938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031525" y="0"/>
            <a:ext cx="10077677" cy="10287000"/>
          </a:xfrm>
          <a:custGeom>
            <a:avLst/>
            <a:gdLst/>
            <a:ahLst/>
            <a:cxnLst/>
            <a:rect l="l" t="t" r="r" b="b"/>
            <a:pathLst>
              <a:path w="10077677" h="10287000">
                <a:moveTo>
                  <a:pt x="0" y="0"/>
                </a:moveTo>
                <a:lnTo>
                  <a:pt x="10077677" y="0"/>
                </a:lnTo>
                <a:lnTo>
                  <a:pt x="100776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6" b="-386"/>
            </a:stretch>
          </a:blipFill>
        </p:spPr>
      </p:sp>
      <p:grpSp>
        <p:nvGrpSpPr>
          <p:cNvPr id="6" name="Group 6"/>
          <p:cNvGrpSpPr/>
          <p:nvPr/>
        </p:nvGrpSpPr>
        <p:grpSpPr>
          <a:xfrm rot="5400000">
            <a:off x="1357975" y="2369214"/>
            <a:ext cx="2323960" cy="5039910"/>
            <a:chOff x="0" y="0"/>
            <a:chExt cx="660400" cy="1432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1432192"/>
            </a:xfrm>
            <a:custGeom>
              <a:avLst/>
              <a:gdLst/>
              <a:ahLst/>
              <a:cxnLst/>
              <a:rect l="l" t="t" r="r" b="b"/>
              <a:pathLst>
                <a:path w="660400" h="1432192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2260"/>
                  </a:cubicBezTo>
                  <a:lnTo>
                    <a:pt x="660400" y="1432192"/>
                  </a:lnTo>
                  <a:lnTo>
                    <a:pt x="0" y="1432192"/>
                  </a:lnTo>
                  <a:lnTo>
                    <a:pt x="0" y="34306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2A68E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88900"/>
              <a:ext cx="660400" cy="1343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3727189"/>
            <a:ext cx="2323960" cy="2323960"/>
          </a:xfrm>
          <a:custGeom>
            <a:avLst/>
            <a:gdLst/>
            <a:ahLst/>
            <a:cxnLst/>
            <a:rect l="l" t="t" r="r" b="b"/>
            <a:pathLst>
              <a:path w="2323960" h="2323960">
                <a:moveTo>
                  <a:pt x="0" y="0"/>
                </a:moveTo>
                <a:lnTo>
                  <a:pt x="2323960" y="0"/>
                </a:lnTo>
                <a:lnTo>
                  <a:pt x="2323960" y="2323960"/>
                </a:lnTo>
                <a:lnTo>
                  <a:pt x="0" y="2323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9342" y="4323721"/>
            <a:ext cx="4830568" cy="978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3"/>
              </a:lnSpc>
            </a:pPr>
            <a:r>
              <a:rPr lang="en-US" sz="543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ER DIAGRAM</a:t>
            </a:r>
          </a:p>
        </p:txBody>
      </p:sp>
      <p:pic>
        <p:nvPicPr>
          <p:cNvPr id="6146" name="Picture 2" descr="Vidyavardhaka College Of Engineering – An Autonomous Institute, NBA and  NAAC with A Grade">
            <a:extLst>
              <a:ext uri="{FF2B5EF4-FFF2-40B4-BE49-F238E27FC236}">
                <a16:creationId xmlns:a16="http://schemas.microsoft.com/office/drawing/2014/main" id="{5396DDD3-CC7B-5EB6-61E8-A93A23AE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62088"/>
            <a:ext cx="2003685" cy="200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7F5027-065B-6409-3546-E2E1D6D627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365" y="507038"/>
            <a:ext cx="2546201" cy="5465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3389114" y="121026"/>
            <a:ext cx="868540" cy="3981409"/>
            <a:chOff x="0" y="0"/>
            <a:chExt cx="660400" cy="3027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027292"/>
            </a:xfrm>
            <a:custGeom>
              <a:avLst/>
              <a:gdLst/>
              <a:ahLst/>
              <a:cxnLst/>
              <a:rect l="l" t="t" r="r" b="b"/>
              <a:pathLst>
                <a:path w="660400" h="3027292">
                  <a:moveTo>
                    <a:pt x="220252" y="3008223"/>
                  </a:moveTo>
                  <a:cubicBezTo>
                    <a:pt x="254109" y="3019736"/>
                    <a:pt x="292600" y="3027292"/>
                    <a:pt x="330378" y="3027292"/>
                  </a:cubicBezTo>
                  <a:cubicBezTo>
                    <a:pt x="368157" y="3027292"/>
                    <a:pt x="404509" y="3020815"/>
                    <a:pt x="438009" y="3009301"/>
                  </a:cubicBezTo>
                  <a:cubicBezTo>
                    <a:pt x="438723" y="3008941"/>
                    <a:pt x="439435" y="3008941"/>
                    <a:pt x="440148" y="3008582"/>
                  </a:cubicBezTo>
                  <a:cubicBezTo>
                    <a:pt x="565955" y="2962527"/>
                    <a:pt x="658618" y="2840913"/>
                    <a:pt x="660400" y="264960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647633"/>
                  </a:lnTo>
                  <a:cubicBezTo>
                    <a:pt x="1782" y="2841632"/>
                    <a:pt x="93019" y="2963247"/>
                    <a:pt x="220252" y="3008223"/>
                  </a:cubicBezTo>
                  <a:close/>
                </a:path>
              </a:pathLst>
            </a:custGeom>
            <a:solidFill>
              <a:srgbClr val="DEE0E4">
                <a:alpha val="2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2938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74577" y="3811859"/>
            <a:ext cx="17359111" cy="6057999"/>
          </a:xfrm>
          <a:custGeom>
            <a:avLst/>
            <a:gdLst/>
            <a:ahLst/>
            <a:cxnLst/>
            <a:rect l="l" t="t" r="r" b="b"/>
            <a:pathLst>
              <a:path w="17359111" h="6057999">
                <a:moveTo>
                  <a:pt x="0" y="0"/>
                </a:moveTo>
                <a:lnTo>
                  <a:pt x="17359111" y="0"/>
                </a:lnTo>
                <a:lnTo>
                  <a:pt x="17359111" y="6058000"/>
                </a:lnTo>
                <a:lnTo>
                  <a:pt x="0" y="60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0" r="-76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61411" y="1243034"/>
            <a:ext cx="8738295" cy="197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6"/>
              </a:lnSpc>
            </a:pPr>
            <a:r>
              <a:rPr lang="en-US" sz="5504" b="1">
                <a:solidFill>
                  <a:srgbClr val="0077CD"/>
                </a:solidFill>
                <a:latin typeface="Poppins Bold"/>
                <a:ea typeface="Poppins Bold"/>
                <a:cs typeface="Poppins Bold"/>
                <a:sym typeface="Poppins Bold"/>
              </a:rPr>
              <a:t>DATA DICTIONARY</a:t>
            </a:r>
          </a:p>
          <a:p>
            <a:pPr algn="l">
              <a:lnSpc>
                <a:spcPts val="7706"/>
              </a:lnSpc>
            </a:pPr>
            <a:endParaRPr lang="en-US" sz="5504" b="1">
              <a:solidFill>
                <a:srgbClr val="0077CD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7170" name="Picture 2" descr="Vidyavardhaka College Of Engineering – An Autonomous Institute, NBA and  NAAC with A Grade">
            <a:extLst>
              <a:ext uri="{FF2B5EF4-FFF2-40B4-BE49-F238E27FC236}">
                <a16:creationId xmlns:a16="http://schemas.microsoft.com/office/drawing/2014/main" id="{37DEE845-93BD-1320-D221-16F2D391F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4354"/>
            <a:ext cx="1977321" cy="19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EB6501-3875-C2FA-E373-633AB0D64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0" y="723900"/>
            <a:ext cx="2546201" cy="5465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3389114" y="121026"/>
            <a:ext cx="868540" cy="3981409"/>
            <a:chOff x="0" y="0"/>
            <a:chExt cx="660400" cy="3027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027292"/>
            </a:xfrm>
            <a:custGeom>
              <a:avLst/>
              <a:gdLst/>
              <a:ahLst/>
              <a:cxnLst/>
              <a:rect l="l" t="t" r="r" b="b"/>
              <a:pathLst>
                <a:path w="660400" h="3027292">
                  <a:moveTo>
                    <a:pt x="220252" y="3008223"/>
                  </a:moveTo>
                  <a:cubicBezTo>
                    <a:pt x="254109" y="3019736"/>
                    <a:pt x="292600" y="3027292"/>
                    <a:pt x="330378" y="3027292"/>
                  </a:cubicBezTo>
                  <a:cubicBezTo>
                    <a:pt x="368157" y="3027292"/>
                    <a:pt x="404509" y="3020815"/>
                    <a:pt x="438009" y="3009301"/>
                  </a:cubicBezTo>
                  <a:cubicBezTo>
                    <a:pt x="438723" y="3008941"/>
                    <a:pt x="439435" y="3008941"/>
                    <a:pt x="440148" y="3008582"/>
                  </a:cubicBezTo>
                  <a:cubicBezTo>
                    <a:pt x="565955" y="2962527"/>
                    <a:pt x="658618" y="2840913"/>
                    <a:pt x="660400" y="264960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647633"/>
                  </a:lnTo>
                  <a:cubicBezTo>
                    <a:pt x="1782" y="2841632"/>
                    <a:pt x="93019" y="2963247"/>
                    <a:pt x="220252" y="3008223"/>
                  </a:cubicBezTo>
                  <a:close/>
                </a:path>
              </a:pathLst>
            </a:custGeom>
            <a:solidFill>
              <a:srgbClr val="DEE0E4">
                <a:alpha val="2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2938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561411" y="1243034"/>
            <a:ext cx="8738295" cy="197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6"/>
              </a:lnSpc>
            </a:pPr>
            <a:r>
              <a:rPr lang="en-US" sz="5504" b="1">
                <a:solidFill>
                  <a:srgbClr val="0077CD"/>
                </a:solidFill>
                <a:latin typeface="Poppins Bold"/>
                <a:ea typeface="Poppins Bold"/>
                <a:cs typeface="Poppins Bold"/>
                <a:sym typeface="Poppins Bold"/>
              </a:rPr>
              <a:t>DATA GENERATION</a:t>
            </a:r>
          </a:p>
          <a:p>
            <a:pPr algn="l">
              <a:lnSpc>
                <a:spcPts val="7706"/>
              </a:lnSpc>
            </a:pPr>
            <a:endParaRPr lang="en-US" sz="5504" b="1">
              <a:solidFill>
                <a:srgbClr val="0077CD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8194" name="Picture 2" descr="Vidyavardhaka College Of Engineering – An Autonomous Institute, NBA and  NAAC with A Grade">
            <a:extLst>
              <a:ext uri="{FF2B5EF4-FFF2-40B4-BE49-F238E27FC236}">
                <a16:creationId xmlns:a16="http://schemas.microsoft.com/office/drawing/2014/main" id="{7E93B19A-2D6A-8218-ADBF-297D3FE36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77" y="169101"/>
            <a:ext cx="2147866" cy="214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F5F9AF-257B-20A6-A205-53B951E39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0" y="723900"/>
            <a:ext cx="2546201" cy="5465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668B8F-0F5A-9511-6F27-60DFE25E7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546000"/>
            <a:ext cx="13842506" cy="71864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64E683-8B03-9311-3E94-4AE6BAEBC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6E72603-0344-FD1E-8C71-25C71103BB1F}"/>
              </a:ext>
            </a:extLst>
          </p:cNvPr>
          <p:cNvGrpSpPr/>
          <p:nvPr/>
        </p:nvGrpSpPr>
        <p:grpSpPr>
          <a:xfrm rot="-5400000">
            <a:off x="3389114" y="121026"/>
            <a:ext cx="868540" cy="3981409"/>
            <a:chOff x="0" y="0"/>
            <a:chExt cx="660400" cy="302729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2DB55E-0007-FD7D-061B-E241482CA39E}"/>
                </a:ext>
              </a:extLst>
            </p:cNvPr>
            <p:cNvSpPr/>
            <p:nvPr/>
          </p:nvSpPr>
          <p:spPr>
            <a:xfrm>
              <a:off x="0" y="0"/>
              <a:ext cx="660400" cy="3027292"/>
            </a:xfrm>
            <a:custGeom>
              <a:avLst/>
              <a:gdLst/>
              <a:ahLst/>
              <a:cxnLst/>
              <a:rect l="l" t="t" r="r" b="b"/>
              <a:pathLst>
                <a:path w="660400" h="3027292">
                  <a:moveTo>
                    <a:pt x="220252" y="3008223"/>
                  </a:moveTo>
                  <a:cubicBezTo>
                    <a:pt x="254109" y="3019736"/>
                    <a:pt x="292600" y="3027292"/>
                    <a:pt x="330378" y="3027292"/>
                  </a:cubicBezTo>
                  <a:cubicBezTo>
                    <a:pt x="368157" y="3027292"/>
                    <a:pt x="404509" y="3020815"/>
                    <a:pt x="438009" y="3009301"/>
                  </a:cubicBezTo>
                  <a:cubicBezTo>
                    <a:pt x="438723" y="3008941"/>
                    <a:pt x="439435" y="3008941"/>
                    <a:pt x="440148" y="3008582"/>
                  </a:cubicBezTo>
                  <a:cubicBezTo>
                    <a:pt x="565955" y="2962527"/>
                    <a:pt x="658618" y="2840913"/>
                    <a:pt x="660400" y="264960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647633"/>
                  </a:lnTo>
                  <a:cubicBezTo>
                    <a:pt x="1782" y="2841632"/>
                    <a:pt x="93019" y="2963247"/>
                    <a:pt x="220252" y="3008223"/>
                  </a:cubicBezTo>
                  <a:close/>
                </a:path>
              </a:pathLst>
            </a:custGeom>
            <a:solidFill>
              <a:srgbClr val="DEE0E4">
                <a:alpha val="26667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6A5FEB0-0D3D-6095-F38F-8F0811270421}"/>
                </a:ext>
              </a:extLst>
            </p:cNvPr>
            <p:cNvSpPr txBox="1"/>
            <p:nvPr/>
          </p:nvSpPr>
          <p:spPr>
            <a:xfrm>
              <a:off x="0" y="-38100"/>
              <a:ext cx="660400" cy="2938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66C25D8-5EEA-7665-7A96-7676BEE16144}"/>
              </a:ext>
            </a:extLst>
          </p:cNvPr>
          <p:cNvSpPr txBox="1"/>
          <p:nvPr/>
        </p:nvSpPr>
        <p:spPr>
          <a:xfrm>
            <a:off x="5647062" y="568680"/>
            <a:ext cx="8738295" cy="197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6"/>
              </a:lnSpc>
            </a:pPr>
            <a:r>
              <a:rPr lang="en-US" sz="5504" b="1" dirty="0">
                <a:solidFill>
                  <a:srgbClr val="0077CD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 BACKLOG</a:t>
            </a:r>
          </a:p>
          <a:p>
            <a:pPr algn="l">
              <a:lnSpc>
                <a:spcPts val="7706"/>
              </a:lnSpc>
            </a:pPr>
            <a:endParaRPr lang="en-US" sz="5504" b="1" dirty="0">
              <a:solidFill>
                <a:srgbClr val="0077CD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8194" name="Picture 2" descr="Vidyavardhaka College Of Engineering – An Autonomous Institute, NBA and  NAAC with A Grade">
            <a:extLst>
              <a:ext uri="{FF2B5EF4-FFF2-40B4-BE49-F238E27FC236}">
                <a16:creationId xmlns:a16="http://schemas.microsoft.com/office/drawing/2014/main" id="{935FA56D-99B9-ED8B-56F2-3F8F72A10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77" y="169101"/>
            <a:ext cx="2147866" cy="214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4A58FE-DA75-7328-2FC0-3E2CD8053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0" y="723900"/>
            <a:ext cx="2546201" cy="546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439486-A659-2371-E759-A2742C8A0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045920"/>
            <a:ext cx="12192000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07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136</Words>
  <Application>Microsoft Office PowerPoint</Application>
  <PresentationFormat>Custom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PMingLiU-ExtB</vt:lpstr>
      <vt:lpstr>Calibri</vt:lpstr>
      <vt:lpstr>Poppins Bold</vt:lpstr>
      <vt:lpstr>Open Sans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Gray and Blue Modern Presentation Slide Template</dc:title>
  <dc:creator>Shreyas</dc:creator>
  <cp:lastModifiedBy>Shreyas H</cp:lastModifiedBy>
  <cp:revision>3</cp:revision>
  <cp:lastPrinted>2025-01-25T08:38:08Z</cp:lastPrinted>
  <dcterms:created xsi:type="dcterms:W3CDTF">2006-08-16T00:00:00Z</dcterms:created>
  <dcterms:modified xsi:type="dcterms:W3CDTF">2025-01-25T08:43:45Z</dcterms:modified>
  <dc:identifier>DAGdLiDV7z8</dc:identifier>
</cp:coreProperties>
</file>